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17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998DD-4D30-447E-A37D-55010C3F8231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A773-B4D1-4BC1-872E-EA303660CF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2427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998DD-4D30-447E-A37D-55010C3F8231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A773-B4D1-4BC1-872E-EA303660CF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6075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998DD-4D30-447E-A37D-55010C3F8231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A773-B4D1-4BC1-872E-EA303660CF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205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998DD-4D30-447E-A37D-55010C3F8231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A773-B4D1-4BC1-872E-EA303660CF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5954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998DD-4D30-447E-A37D-55010C3F8231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A773-B4D1-4BC1-872E-EA303660CF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31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998DD-4D30-447E-A37D-55010C3F8231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A773-B4D1-4BC1-872E-EA303660CF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434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998DD-4D30-447E-A37D-55010C3F8231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A773-B4D1-4BC1-872E-EA303660CF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0267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998DD-4D30-447E-A37D-55010C3F8231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A773-B4D1-4BC1-872E-EA303660CF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4504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998DD-4D30-447E-A37D-55010C3F8231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A773-B4D1-4BC1-872E-EA303660CF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727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998DD-4D30-447E-A37D-55010C3F8231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A773-B4D1-4BC1-872E-EA303660CF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216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998DD-4D30-447E-A37D-55010C3F8231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DA773-B4D1-4BC1-872E-EA303660CF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5094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998DD-4D30-447E-A37D-55010C3F8231}" type="datetimeFigureOut">
              <a:rPr lang="it-IT" smtClean="0"/>
              <a:t>18/02/2021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DA773-B4D1-4BC1-872E-EA303660CF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6768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i.wikipedia.org/wiki/Boraginales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driananicoleta.wordpress.com/2009/06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263529" y="381601"/>
            <a:ext cx="9414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7200" dirty="0">
                <a:solidFill>
                  <a:srgbClr val="FF0000"/>
                </a:solidFill>
              </a:rPr>
              <a:t>       			  Borragine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757" y="1731043"/>
            <a:ext cx="6350000" cy="47117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6F18DF1-62EF-403E-9040-FF79D97E1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29" y="125746"/>
            <a:ext cx="4031829" cy="291236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CBB2F5F-51D8-4E02-AC9D-B87DA9D54F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173243" y="3200400"/>
            <a:ext cx="2441448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3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98D19545-FC2A-4F18-98C4-7C12DB07E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52622" y="2716711"/>
            <a:ext cx="7224889" cy="4008967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C5EDC3D1-E060-417E-9453-6372747DCEA4}"/>
              </a:ext>
            </a:extLst>
          </p:cNvPr>
          <p:cNvSpPr txBox="1"/>
          <p:nvPr/>
        </p:nvSpPr>
        <p:spPr>
          <a:xfrm>
            <a:off x="90310" y="406400"/>
            <a:ext cx="116952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r>
              <a:rPr lang="en-US" sz="2800" dirty="0"/>
              <a:t>Borage has a good amount of vitamins, in particular vitamin C and minerals especially potassium. The borage flowers have got therapeutic properties, they are a good remedy against cough. </a:t>
            </a:r>
          </a:p>
          <a:p>
            <a:r>
              <a:rPr lang="en-US" sz="2800" dirty="0"/>
              <a:t>The leaves are a good natural remedy against respiratory tract disorders. Borage has also antipyretic </a:t>
            </a:r>
          </a:p>
          <a:p>
            <a:r>
              <a:rPr lang="en-US" sz="2800" dirty="0"/>
              <a:t>and sweat properties. </a:t>
            </a:r>
          </a:p>
          <a:p>
            <a:r>
              <a:rPr lang="en-US" sz="2800" dirty="0"/>
              <a:t>An oil is obtained from the </a:t>
            </a:r>
          </a:p>
          <a:p>
            <a:r>
              <a:rPr lang="en-US" sz="2800" dirty="0"/>
              <a:t>borage seeds.</a:t>
            </a:r>
          </a:p>
          <a:p>
            <a:r>
              <a:rPr lang="en-US" sz="2800" dirty="0"/>
              <a:t>The </a:t>
            </a:r>
            <a:r>
              <a:rPr lang="en-US" sz="2800" b="1" dirty="0"/>
              <a:t>fried leaves</a:t>
            </a:r>
            <a:r>
              <a:rPr lang="en-US" sz="2800" dirty="0"/>
              <a:t> are very good </a:t>
            </a:r>
          </a:p>
          <a:p>
            <a:r>
              <a:rPr lang="en-US" sz="2800" dirty="0"/>
              <a:t>and are part of the ancient </a:t>
            </a:r>
          </a:p>
          <a:p>
            <a:r>
              <a:rPr lang="en-US" sz="2800" dirty="0"/>
              <a:t>peasant and popular tradition.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90875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093053" y="1491663"/>
            <a:ext cx="47679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3200" dirty="0">
              <a:solidFill>
                <a:srgbClr val="FF0000"/>
              </a:solidFill>
            </a:endParaRPr>
          </a:p>
          <a:p>
            <a:r>
              <a:rPr lang="it-IT" sz="3200" dirty="0">
                <a:solidFill>
                  <a:srgbClr val="FF0000"/>
                </a:solidFill>
              </a:rPr>
              <a:t>Ingredienti:</a:t>
            </a:r>
          </a:p>
          <a:p>
            <a:pPr marL="457200" indent="-457200">
              <a:buFontTx/>
              <a:buChar char="-"/>
            </a:pPr>
            <a:r>
              <a:rPr lang="it-IT" sz="3200" dirty="0"/>
              <a:t>12 foglie di borragine</a:t>
            </a:r>
          </a:p>
          <a:p>
            <a:pPr marL="457200" indent="-457200">
              <a:buFontTx/>
              <a:buChar char="-"/>
            </a:pPr>
            <a:r>
              <a:rPr lang="it-IT" sz="3200" dirty="0"/>
              <a:t>Pastella= 100g di farina                               di semola, ¼ di birra da 66 cl, un pizzico di sale</a:t>
            </a:r>
          </a:p>
          <a:p>
            <a:pPr marL="457200" indent="-457200">
              <a:buFontTx/>
              <a:buChar char="-"/>
            </a:pPr>
            <a:r>
              <a:rPr lang="it-IT" sz="3200" dirty="0"/>
              <a:t>Mezzo litro d’olio di arachidi</a:t>
            </a:r>
          </a:p>
          <a:p>
            <a:pPr marL="457200" indent="-457200">
              <a:buFontTx/>
              <a:buChar char="-"/>
            </a:pPr>
            <a:endParaRPr lang="it-IT" sz="32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6663489" y="1358652"/>
            <a:ext cx="504201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sz="3200" dirty="0">
              <a:solidFill>
                <a:srgbClr val="FF0000"/>
              </a:solidFill>
            </a:endParaRPr>
          </a:p>
          <a:p>
            <a:r>
              <a:rPr lang="en-US" sz="3200" dirty="0">
                <a:solidFill>
                  <a:srgbClr val="FF0000"/>
                </a:solidFill>
              </a:rPr>
              <a:t>Ingredients:</a:t>
            </a:r>
          </a:p>
          <a:p>
            <a:r>
              <a:rPr lang="en-US" sz="3200" dirty="0"/>
              <a:t>- 12 borage leaves</a:t>
            </a:r>
          </a:p>
          <a:p>
            <a:r>
              <a:rPr lang="en-US" sz="3200" dirty="0"/>
              <a:t>- Batter = 100g semolina    </a:t>
            </a:r>
          </a:p>
          <a:p>
            <a:r>
              <a:rPr lang="en-US" sz="3200" dirty="0"/>
              <a:t>   flour, ¼ of beer from 66 cl</a:t>
            </a:r>
          </a:p>
          <a:p>
            <a:r>
              <a:rPr lang="en-US" sz="3200" dirty="0"/>
              <a:t>-  a pinch of salt</a:t>
            </a:r>
          </a:p>
          <a:p>
            <a:r>
              <a:rPr lang="en-US" sz="3200" dirty="0"/>
              <a:t>-  a pint of peanut oil</a:t>
            </a:r>
            <a:endParaRPr lang="it-IT" sz="320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5752747-46B3-4832-9E2E-6990B5D2CA0C}"/>
              </a:ext>
            </a:extLst>
          </p:cNvPr>
          <p:cNvSpPr txBox="1"/>
          <p:nvPr/>
        </p:nvSpPr>
        <p:spPr>
          <a:xfrm>
            <a:off x="956510" y="568333"/>
            <a:ext cx="10748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dirty="0" err="1">
                <a:solidFill>
                  <a:schemeClr val="accent6">
                    <a:lumMod val="50000"/>
                  </a:schemeClr>
                </a:solidFill>
              </a:rPr>
              <a:t>Fried</a:t>
            </a:r>
            <a:r>
              <a:rPr lang="it-IT" sz="5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sz="5400" dirty="0" err="1">
                <a:solidFill>
                  <a:schemeClr val="accent6">
                    <a:lumMod val="50000"/>
                  </a:schemeClr>
                </a:solidFill>
              </a:rPr>
              <a:t>borage</a:t>
            </a:r>
            <a:r>
              <a:rPr lang="it-IT" sz="5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sz="5400" dirty="0" err="1">
                <a:solidFill>
                  <a:schemeClr val="accent6">
                    <a:lumMod val="50000"/>
                  </a:schemeClr>
                </a:solidFill>
              </a:rPr>
              <a:t>leaves</a:t>
            </a:r>
            <a:endParaRPr lang="it-IT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93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2" y="404445"/>
            <a:ext cx="4681847" cy="5958349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5655734" y="1733813"/>
            <a:ext cx="62427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it-IT" sz="3200" dirty="0"/>
              <a:t>Tagliare e lavare le foglie di borragine  </a:t>
            </a:r>
          </a:p>
          <a:p>
            <a:r>
              <a:rPr lang="it-IT" sz="3200" dirty="0"/>
              <a:t>                                 </a:t>
            </a:r>
          </a:p>
          <a:p>
            <a:pPr marL="514350" indent="-514350">
              <a:buAutoNum type="arabicParenR"/>
            </a:pPr>
            <a:endParaRPr lang="it-IT" sz="3200" dirty="0"/>
          </a:p>
          <a:p>
            <a:r>
              <a:rPr lang="en-US" sz="3200" dirty="0"/>
              <a:t>1) Cut and wash the borage leaves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203789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831" y="861647"/>
            <a:ext cx="5984631" cy="495886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178169" y="2310025"/>
            <a:ext cx="45016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2) Asciugare le foglie</a:t>
            </a:r>
          </a:p>
          <a:p>
            <a:endParaRPr lang="it-IT" sz="3200" dirty="0"/>
          </a:p>
          <a:p>
            <a:r>
              <a:rPr lang="it-IT" sz="3200" dirty="0"/>
              <a:t>2) Dry the leaves</a:t>
            </a:r>
          </a:p>
          <a:p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32162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53" y="509954"/>
            <a:ext cx="4906109" cy="5873261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820508" y="1797665"/>
            <a:ext cx="592601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3) Prendere una ciotola e mettere farina e sale</a:t>
            </a:r>
          </a:p>
          <a:p>
            <a:endParaRPr lang="it-IT" sz="3200" dirty="0"/>
          </a:p>
          <a:p>
            <a:r>
              <a:rPr lang="en-US" sz="3200" dirty="0"/>
              <a:t>3) Take a bowl and put flour and salt</a:t>
            </a:r>
            <a:endParaRPr lang="it-IT" sz="3200" dirty="0"/>
          </a:p>
          <a:p>
            <a:endParaRPr lang="it-IT" sz="3200" dirty="0"/>
          </a:p>
          <a:p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928340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232" y="422030"/>
            <a:ext cx="4929920" cy="599635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931985" y="1158049"/>
            <a:ext cx="51522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4) Mescolare il tutto con la birra fino a far diventare la pastella omogenea ma non troppo liquida                         </a:t>
            </a:r>
          </a:p>
          <a:p>
            <a:endParaRPr lang="it-IT" sz="3200" dirty="0"/>
          </a:p>
          <a:p>
            <a:r>
              <a:rPr lang="en-US" sz="3200" dirty="0"/>
              <a:t>4) Mix all the ingredients with the beer up to make the homogeneous batter but not too liquid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46330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46" y="500837"/>
            <a:ext cx="4396154" cy="5952718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5802923" y="2199923"/>
            <a:ext cx="48885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5) Mettere l’olio nella padella a 170°</a:t>
            </a:r>
          </a:p>
          <a:p>
            <a:endParaRPr lang="it-IT" sz="3200" dirty="0"/>
          </a:p>
          <a:p>
            <a:r>
              <a:rPr lang="en-US" sz="3200" dirty="0"/>
              <a:t>5) Put the oil in the pan to 170 °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80638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4" y="545123"/>
            <a:ext cx="5738812" cy="5855678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27539" y="545123"/>
            <a:ext cx="518746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6) Una volta che l’olio è arrivato alla temperatura data, immergere le foglie una alla volta prima nella pastella e poi nell’olio                           </a:t>
            </a:r>
          </a:p>
          <a:p>
            <a:endParaRPr lang="it-IT" sz="3200" dirty="0"/>
          </a:p>
          <a:p>
            <a:r>
              <a:rPr lang="en-US" sz="3200" dirty="0"/>
              <a:t>6) Once the oil has reached the given temperature, soak the leaves one by one first in the batter and then in the oil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225416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71" y="492369"/>
            <a:ext cx="4519614" cy="583809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996354" y="1149258"/>
            <a:ext cx="53457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7) Formatasi una crosticina dorata, levare le foglie dall’olio e metterle in un vassoio con carta assorbente</a:t>
            </a:r>
          </a:p>
          <a:p>
            <a:endParaRPr lang="it-IT" sz="3200" dirty="0"/>
          </a:p>
          <a:p>
            <a:r>
              <a:rPr lang="en-US" sz="3200" dirty="0"/>
              <a:t>7) As you see a golden crust on the leaves, remove them from the oil and put them in a tray with paper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27324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847" y="829430"/>
            <a:ext cx="5631325" cy="524441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939651" y="1681924"/>
            <a:ext cx="47753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3200" dirty="0"/>
              <a:t>8) Infine mettere le foglie su un vassoio con carta assorbente</a:t>
            </a:r>
          </a:p>
          <a:p>
            <a:pPr algn="l"/>
            <a:endParaRPr lang="it-IT" sz="3200" dirty="0">
              <a:effectLst/>
            </a:endParaRPr>
          </a:p>
          <a:p>
            <a:pPr algn="l"/>
            <a:r>
              <a:rPr lang="it-IT" sz="3200" dirty="0">
                <a:effectLst/>
              </a:rPr>
              <a:t>8) </a:t>
            </a:r>
            <a:r>
              <a:rPr lang="it-IT" sz="3200" dirty="0" err="1">
                <a:effectLst/>
              </a:rPr>
              <a:t>Finally</a:t>
            </a:r>
            <a:r>
              <a:rPr lang="it-IT" sz="3200" dirty="0">
                <a:effectLst/>
              </a:rPr>
              <a:t>, put the </a:t>
            </a:r>
            <a:r>
              <a:rPr lang="it-IT" sz="3200" dirty="0" err="1">
                <a:effectLst/>
              </a:rPr>
              <a:t>leaves</a:t>
            </a:r>
            <a:r>
              <a:rPr lang="it-IT" sz="3200" dirty="0">
                <a:effectLst/>
              </a:rPr>
              <a:t> on a </a:t>
            </a:r>
            <a:r>
              <a:rPr lang="it-IT" sz="3200" dirty="0" err="1">
                <a:effectLst/>
              </a:rPr>
              <a:t>tray</a:t>
            </a:r>
            <a:r>
              <a:rPr lang="it-IT" sz="3200" dirty="0">
                <a:effectLst/>
              </a:rPr>
              <a:t> with paper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7443570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TM02900743[[fn=Organico]]</Template>
  <TotalTime>395</TotalTime>
  <Words>371</Words>
  <Application>Microsoft Office PowerPoint</Application>
  <PresentationFormat>Widescreen</PresentationFormat>
  <Paragraphs>49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MATTEO</dc:creator>
  <cp:lastModifiedBy>Marianna D'Alicandro</cp:lastModifiedBy>
  <cp:revision>31</cp:revision>
  <dcterms:created xsi:type="dcterms:W3CDTF">2017-03-07T14:19:28Z</dcterms:created>
  <dcterms:modified xsi:type="dcterms:W3CDTF">2021-02-18T17:37:27Z</dcterms:modified>
</cp:coreProperties>
</file>